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9" r:id="rId3"/>
    <p:sldId id="257" r:id="rId4"/>
    <p:sldId id="258" r:id="rId5"/>
    <p:sldId id="260" r:id="rId6"/>
    <p:sldId id="262" r:id="rId7"/>
    <p:sldId id="263" r:id="rId8"/>
    <p:sldId id="261"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ACBF1-A03C-44B6-8866-29A511E352D5}" type="datetimeFigureOut">
              <a:rPr lang="nl-NL" smtClean="0"/>
              <a:t>30-10-2018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077AC-1B4E-41BD-8B0F-CC2C79071480}" type="slidenum">
              <a:rPr lang="nl-NL" smtClean="0"/>
              <a:t>‹nr.›</a:t>
            </a:fld>
            <a:endParaRPr lang="nl-NL"/>
          </a:p>
        </p:txBody>
      </p:sp>
    </p:spTree>
    <p:extLst>
      <p:ext uri="{BB962C8B-B14F-4D97-AF65-F5344CB8AC3E}">
        <p14:creationId xmlns:p14="http://schemas.microsoft.com/office/powerpoint/2010/main" val="354656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10/30/2018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923A1CC3-2375-41D4-9E03-427CAF2A4C1A}" type="datetimeFigureOut">
              <a:rPr lang="en-US" dirty="0"/>
              <a:t>10/30/2018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FF16868-8199-4C2C-A5B1-63AEE139F88E}" type="datetimeFigureOut">
              <a:rPr lang="en-US" dirty="0"/>
              <a:t>10/30/2018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smtClean="0"/>
              <a:t>Klik om de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AD9FF7F-6988-44CC-821B-644E70CD2F73}" type="datetimeFigureOut">
              <a:rPr lang="en-US" dirty="0"/>
              <a:t>10/30/2018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5C12C299-16B2-4475-990D-751901EACC14}" type="datetimeFigureOut">
              <a:rPr lang="en-US" dirty="0"/>
              <a:t>10/30/2018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10/30/2018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34E6425-0181-43F2-84FC-787E803FD2F8}" type="datetimeFigureOut">
              <a:rPr lang="en-US" dirty="0"/>
              <a:t>10/30/2018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10/30/2018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10/30/2018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6E86A4C-8E40-4F87-A4F0-01A0687C5742}" type="datetimeFigureOut">
              <a:rPr lang="en-US" dirty="0"/>
              <a:t>10/30/2018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smtClean="0"/>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5E72C73-2D91-4E12-BA25-F0AA0C03599B}" type="datetimeFigureOut">
              <a:rPr lang="en-US" dirty="0"/>
              <a:t>10/30/2018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10/30/2018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bhagwan@stedelijkgymnijmegen.nl" TargetMode="External"/><Relationship Id="rId2" Type="http://schemas.openxmlformats.org/officeDocument/2006/relationships/hyperlink" Target="https://leerling2020.nl/feedbackwijzer/" TargetMode="External"/><Relationship Id="rId1" Type="http://schemas.openxmlformats.org/officeDocument/2006/relationships/slideLayout" Target="../slideLayouts/slideLayout2.xml"/><Relationship Id="rId4" Type="http://schemas.openxmlformats.org/officeDocument/2006/relationships/hyperlink" Target="mailto:a.verbrugge@stedelijkgymnijmegen.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Ontcijferde Feedback</a:t>
            </a:r>
            <a:endParaRPr lang="nl-NL" dirty="0"/>
          </a:p>
        </p:txBody>
      </p:sp>
      <p:sp>
        <p:nvSpPr>
          <p:cNvPr id="3" name="Ondertitel 2"/>
          <p:cNvSpPr>
            <a:spLocks noGrp="1"/>
          </p:cNvSpPr>
          <p:nvPr>
            <p:ph type="subTitle" idx="1"/>
          </p:nvPr>
        </p:nvSpPr>
        <p:spPr>
          <a:xfrm>
            <a:off x="1242040" y="4664169"/>
            <a:ext cx="8825658" cy="526140"/>
          </a:xfrm>
        </p:spPr>
        <p:txBody>
          <a:bodyPr>
            <a:normAutofit/>
          </a:bodyPr>
          <a:lstStyle/>
          <a:p>
            <a:r>
              <a:rPr lang="nl-NL" dirty="0" err="1" smtClean="0"/>
              <a:t>Toetsconferentie</a:t>
            </a:r>
            <a:r>
              <a:rPr lang="nl-NL" dirty="0" smtClean="0"/>
              <a:t> SHZG 30 oktober 2018</a:t>
            </a:r>
          </a:p>
        </p:txBody>
      </p:sp>
      <p:sp>
        <p:nvSpPr>
          <p:cNvPr id="4" name="Tekstvak 3"/>
          <p:cNvSpPr txBox="1"/>
          <p:nvPr/>
        </p:nvSpPr>
        <p:spPr>
          <a:xfrm>
            <a:off x="1242040" y="5190309"/>
            <a:ext cx="8949886" cy="369332"/>
          </a:xfrm>
          <a:prstGeom prst="rect">
            <a:avLst/>
          </a:prstGeom>
          <a:noFill/>
        </p:spPr>
        <p:txBody>
          <a:bodyPr wrap="none" rtlCol="0">
            <a:spAutoFit/>
          </a:bodyPr>
          <a:lstStyle/>
          <a:p>
            <a:r>
              <a:rPr lang="nl-NL" dirty="0" smtClean="0">
                <a:solidFill>
                  <a:schemeClr val="bg1"/>
                </a:solidFill>
              </a:rPr>
              <a:t>Door Rashmie Bhagwan en Arean Verbrugge – Stedelijk Gymnasium Nijmegen</a:t>
            </a:r>
            <a:endParaRPr lang="nl-NL" dirty="0">
              <a:solidFill>
                <a:schemeClr val="bg1"/>
              </a:solidFill>
            </a:endParaRPr>
          </a:p>
        </p:txBody>
      </p:sp>
    </p:spTree>
    <p:extLst>
      <p:ext uri="{BB962C8B-B14F-4D97-AF65-F5344CB8AC3E}">
        <p14:creationId xmlns:p14="http://schemas.microsoft.com/office/powerpoint/2010/main" val="1610239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Ouders en leerlingen meenemen </a:t>
            </a:r>
            <a:endParaRPr lang="nl-NL" dirty="0"/>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
        <p:nvSpPr>
          <p:cNvPr id="10" name="Tijdelijke aanduiding voor inhoud 2"/>
          <p:cNvSpPr>
            <a:spLocks noGrp="1"/>
          </p:cNvSpPr>
          <p:nvPr>
            <p:ph idx="1"/>
          </p:nvPr>
        </p:nvSpPr>
        <p:spPr>
          <a:xfrm>
            <a:off x="5122794" y="5835332"/>
            <a:ext cx="13005402" cy="5126169"/>
          </a:xfrm>
        </p:spPr>
        <p:txBody>
          <a:bodyPr>
            <a:normAutofit/>
          </a:bodyPr>
          <a:lstStyle/>
          <a:p>
            <a:pPr marL="1257300" lvl="3" indent="0">
              <a:buNone/>
            </a:pPr>
            <a:endParaRPr lang="nl-NL" sz="2400" b="1" dirty="0" smtClean="0">
              <a:solidFill>
                <a:schemeClr val="accent6">
                  <a:lumMod val="50000"/>
                </a:schemeClr>
              </a:solidFill>
            </a:endParaRPr>
          </a:p>
          <a:p>
            <a:pPr marL="1257300" lvl="3" indent="0">
              <a:buNone/>
            </a:pPr>
            <a:endParaRPr lang="nl-NL" sz="2400" b="1" dirty="0">
              <a:solidFill>
                <a:schemeClr val="accent6">
                  <a:lumMod val="50000"/>
                </a:schemeClr>
              </a:solidFill>
            </a:endParaRPr>
          </a:p>
        </p:txBody>
      </p:sp>
      <p:pic>
        <p:nvPicPr>
          <p:cNvPr id="11"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250" y="2306256"/>
            <a:ext cx="4563385" cy="401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Tot slot</a:t>
            </a:r>
            <a:endParaRPr lang="nl-NL" dirty="0"/>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
        <p:nvSpPr>
          <p:cNvPr id="3" name="Tijdelijke aanduiding voor inhoud 2"/>
          <p:cNvSpPr>
            <a:spLocks noGrp="1"/>
          </p:cNvSpPr>
          <p:nvPr>
            <p:ph idx="1"/>
          </p:nvPr>
        </p:nvSpPr>
        <p:spPr>
          <a:xfrm>
            <a:off x="1154954" y="2328085"/>
            <a:ext cx="8825659" cy="3416300"/>
          </a:xfrm>
        </p:spPr>
        <p:txBody>
          <a:bodyPr>
            <a:normAutofit fontScale="55000" lnSpcReduction="20000"/>
          </a:bodyPr>
          <a:lstStyle/>
          <a:p>
            <a:pPr marL="0" indent="0">
              <a:buNone/>
            </a:pPr>
            <a:r>
              <a:rPr lang="nl-NL" sz="3000" b="1" dirty="0" smtClean="0">
                <a:solidFill>
                  <a:schemeClr val="accent6">
                    <a:lumMod val="50000"/>
                  </a:schemeClr>
                </a:solidFill>
              </a:rPr>
              <a:t>Zinvolle bronnen?</a:t>
            </a:r>
          </a:p>
          <a:p>
            <a:pPr>
              <a:buFontTx/>
              <a:buChar char="-"/>
            </a:pPr>
            <a:r>
              <a:rPr lang="nl-NL" sz="3000" b="1" dirty="0" smtClean="0">
                <a:solidFill>
                  <a:schemeClr val="accent6">
                    <a:lumMod val="50000"/>
                  </a:schemeClr>
                </a:solidFill>
              </a:rPr>
              <a:t>Dylan </a:t>
            </a:r>
            <a:r>
              <a:rPr lang="nl-NL" sz="3000" b="1" dirty="0" err="1" smtClean="0">
                <a:solidFill>
                  <a:schemeClr val="accent6">
                    <a:lumMod val="50000"/>
                  </a:schemeClr>
                </a:solidFill>
              </a:rPr>
              <a:t>Wiliam</a:t>
            </a:r>
            <a:r>
              <a:rPr lang="nl-NL" sz="3000" b="1" dirty="0" smtClean="0">
                <a:solidFill>
                  <a:schemeClr val="accent6">
                    <a:lumMod val="50000"/>
                  </a:schemeClr>
                </a:solidFill>
              </a:rPr>
              <a:t>: </a:t>
            </a:r>
            <a:r>
              <a:rPr lang="nl-NL" sz="3000" b="1" i="1" dirty="0" smtClean="0">
                <a:solidFill>
                  <a:schemeClr val="accent6">
                    <a:lumMod val="50000"/>
                  </a:schemeClr>
                </a:solidFill>
              </a:rPr>
              <a:t>Cijfers geven werkt niet.</a:t>
            </a:r>
          </a:p>
          <a:p>
            <a:pPr>
              <a:buFontTx/>
              <a:buChar char="-"/>
            </a:pPr>
            <a:r>
              <a:rPr lang="nl-NL" sz="3000" b="1" dirty="0" err="1" smtClean="0">
                <a:solidFill>
                  <a:schemeClr val="accent6">
                    <a:lumMod val="50000"/>
                  </a:schemeClr>
                </a:solidFill>
              </a:rPr>
              <a:t>Kneijber</a:t>
            </a:r>
            <a:r>
              <a:rPr lang="nl-NL" sz="3000" b="1" dirty="0" smtClean="0">
                <a:solidFill>
                  <a:schemeClr val="accent6">
                    <a:lumMod val="50000"/>
                  </a:schemeClr>
                </a:solidFill>
              </a:rPr>
              <a:t>, Sluijsmans et.al.: </a:t>
            </a:r>
            <a:r>
              <a:rPr lang="nl-NL" sz="3000" b="1" i="1" dirty="0" err="1" smtClean="0">
                <a:solidFill>
                  <a:schemeClr val="accent6">
                    <a:lumMod val="50000"/>
                  </a:schemeClr>
                </a:solidFill>
              </a:rPr>
              <a:t>Toetsrevolutie</a:t>
            </a:r>
            <a:endParaRPr lang="nl-NL" sz="3000" b="1" i="1" dirty="0" smtClean="0">
              <a:solidFill>
                <a:schemeClr val="accent6">
                  <a:lumMod val="50000"/>
                </a:schemeClr>
              </a:solidFill>
            </a:endParaRPr>
          </a:p>
          <a:p>
            <a:pPr>
              <a:buFontTx/>
              <a:buChar char="-"/>
            </a:pPr>
            <a:r>
              <a:rPr lang="nl-NL" sz="3000" b="1" dirty="0">
                <a:solidFill>
                  <a:schemeClr val="accent6">
                    <a:lumMod val="50000"/>
                  </a:schemeClr>
                </a:solidFill>
                <a:hlinkClick r:id="rId2"/>
              </a:rPr>
              <a:t>https://</a:t>
            </a:r>
            <a:r>
              <a:rPr lang="nl-NL" sz="3000" b="1">
                <a:solidFill>
                  <a:schemeClr val="accent6">
                    <a:lumMod val="50000"/>
                  </a:schemeClr>
                </a:solidFill>
                <a:hlinkClick r:id="rId2"/>
              </a:rPr>
              <a:t>leerling2020.nl/feedbackwijzer</a:t>
            </a:r>
            <a:r>
              <a:rPr lang="nl-NL" sz="3000" b="1" smtClean="0">
                <a:solidFill>
                  <a:schemeClr val="accent6">
                    <a:lumMod val="50000"/>
                  </a:schemeClr>
                </a:solidFill>
                <a:hlinkClick r:id="rId2"/>
              </a:rPr>
              <a:t>/</a:t>
            </a:r>
            <a:endParaRPr lang="nl-NL" sz="3000" b="1" smtClean="0">
              <a:solidFill>
                <a:schemeClr val="accent6">
                  <a:lumMod val="50000"/>
                </a:schemeClr>
              </a:solidFill>
            </a:endParaRPr>
          </a:p>
          <a:p>
            <a:pPr marL="0" indent="0">
              <a:buNone/>
            </a:pPr>
            <a:endParaRPr lang="nl-NL" sz="3000" b="1" dirty="0" smtClean="0">
              <a:solidFill>
                <a:schemeClr val="accent6">
                  <a:lumMod val="50000"/>
                </a:schemeClr>
              </a:solidFill>
            </a:endParaRPr>
          </a:p>
          <a:p>
            <a:pPr marL="0" indent="0">
              <a:buNone/>
            </a:pPr>
            <a:r>
              <a:rPr lang="nl-NL" sz="3000" b="1" dirty="0" smtClean="0">
                <a:solidFill>
                  <a:schemeClr val="accent6">
                    <a:lumMod val="50000"/>
                  </a:schemeClr>
                </a:solidFill>
              </a:rPr>
              <a:t>Andere vragen?</a:t>
            </a:r>
          </a:p>
          <a:p>
            <a:pPr marL="0" indent="0">
              <a:buNone/>
            </a:pPr>
            <a:endParaRPr lang="nl-NL" sz="3000" b="1" dirty="0">
              <a:solidFill>
                <a:schemeClr val="accent6">
                  <a:lumMod val="50000"/>
                </a:schemeClr>
              </a:solidFill>
            </a:endParaRPr>
          </a:p>
          <a:p>
            <a:pPr marL="0" indent="0">
              <a:buNone/>
            </a:pPr>
            <a:r>
              <a:rPr lang="nl-NL" sz="3000" b="1" dirty="0" smtClean="0">
                <a:solidFill>
                  <a:schemeClr val="accent6">
                    <a:lumMod val="50000"/>
                  </a:schemeClr>
                </a:solidFill>
              </a:rPr>
              <a:t>Vragen, tips en suggesties van harte welkom:</a:t>
            </a:r>
          </a:p>
          <a:p>
            <a:pPr marL="0" indent="0">
              <a:buNone/>
            </a:pPr>
            <a:r>
              <a:rPr lang="nl-NL" sz="3000" b="1" dirty="0" smtClean="0">
                <a:solidFill>
                  <a:schemeClr val="accent6">
                    <a:lumMod val="50000"/>
                  </a:schemeClr>
                </a:solidFill>
                <a:hlinkClick r:id="rId3"/>
              </a:rPr>
              <a:t>r.bhagwan@stedelijkgymnijmegen.nl</a:t>
            </a:r>
            <a:endParaRPr lang="nl-NL" sz="3000" b="1" dirty="0" smtClean="0">
              <a:solidFill>
                <a:schemeClr val="accent6">
                  <a:lumMod val="50000"/>
                </a:schemeClr>
              </a:solidFill>
            </a:endParaRPr>
          </a:p>
          <a:p>
            <a:pPr marL="0" indent="0">
              <a:buNone/>
            </a:pPr>
            <a:r>
              <a:rPr lang="nl-NL" sz="3000" b="1" dirty="0" smtClean="0">
                <a:solidFill>
                  <a:schemeClr val="accent6">
                    <a:lumMod val="50000"/>
                  </a:schemeClr>
                </a:solidFill>
                <a:hlinkClick r:id="rId4"/>
              </a:rPr>
              <a:t>a.verbrugge@stedelijkgymnijmegen.nl</a:t>
            </a:r>
            <a:endParaRPr lang="nl-NL" sz="3000" b="1" dirty="0" smtClean="0">
              <a:solidFill>
                <a:schemeClr val="accent6">
                  <a:lumMod val="50000"/>
                </a:schemeClr>
              </a:solidFill>
            </a:endParaRPr>
          </a:p>
          <a:p>
            <a:pPr marL="0" indent="0">
              <a:buNone/>
            </a:pPr>
            <a:endParaRPr lang="nl-NL" sz="3000" b="1" dirty="0">
              <a:solidFill>
                <a:schemeClr val="accent6">
                  <a:lumMod val="50000"/>
                </a:schemeClr>
              </a:solidFill>
            </a:endParaRPr>
          </a:p>
          <a:p>
            <a:pPr marL="0" indent="0">
              <a:buNone/>
            </a:pPr>
            <a:endParaRPr lang="nl-NL" sz="3000" b="1" dirty="0" smtClean="0">
              <a:solidFill>
                <a:schemeClr val="accent6">
                  <a:lumMod val="50000"/>
                </a:schemeClr>
              </a:solidFill>
            </a:endParaRPr>
          </a:p>
        </p:txBody>
      </p:sp>
    </p:spTree>
    <p:extLst>
      <p:ext uri="{BB962C8B-B14F-4D97-AF65-F5344CB8AC3E}">
        <p14:creationId xmlns:p14="http://schemas.microsoft.com/office/powerpoint/2010/main" val="359081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Ontcijferde feedback</a:t>
            </a:r>
            <a:endParaRPr lang="nl-NL" dirty="0"/>
          </a:p>
        </p:txBody>
      </p:sp>
      <p:sp>
        <p:nvSpPr>
          <p:cNvPr id="3" name="Tijdelijke aanduiding voor inhoud 2"/>
          <p:cNvSpPr>
            <a:spLocks noGrp="1"/>
          </p:cNvSpPr>
          <p:nvPr>
            <p:ph idx="1"/>
          </p:nvPr>
        </p:nvSpPr>
        <p:spPr/>
        <p:txBody>
          <a:bodyPr/>
          <a:lstStyle/>
          <a:p>
            <a:pPr marL="0" indent="0">
              <a:buNone/>
            </a:pPr>
            <a:r>
              <a:rPr lang="nl-NL" dirty="0" smtClean="0"/>
              <a:t>	</a:t>
            </a:r>
            <a:r>
              <a:rPr lang="nl-NL" sz="2400" dirty="0" smtClean="0"/>
              <a:t>	“</a:t>
            </a:r>
            <a:r>
              <a:rPr lang="nl-NL" sz="2400" dirty="0" smtClean="0">
                <a:solidFill>
                  <a:schemeClr val="accent6">
                    <a:lumMod val="50000"/>
                  </a:schemeClr>
                </a:solidFill>
              </a:rPr>
              <a:t>Telt dit mee voor de toets?”</a:t>
            </a:r>
          </a:p>
          <a:p>
            <a:pPr marL="0" indent="0">
              <a:buNone/>
            </a:pPr>
            <a:endParaRPr lang="nl-NL" sz="2400" dirty="0" smtClean="0">
              <a:solidFill>
                <a:schemeClr val="accent6">
                  <a:lumMod val="50000"/>
                </a:schemeClr>
              </a:solidFill>
            </a:endParaRPr>
          </a:p>
          <a:p>
            <a:pPr marL="0" indent="0">
              <a:buNone/>
            </a:pPr>
            <a:r>
              <a:rPr lang="nl-NL" sz="2400" dirty="0">
                <a:solidFill>
                  <a:schemeClr val="accent6">
                    <a:lumMod val="50000"/>
                  </a:schemeClr>
                </a:solidFill>
              </a:rPr>
              <a:t>	</a:t>
            </a:r>
            <a:r>
              <a:rPr lang="nl-NL" sz="2400" dirty="0" smtClean="0">
                <a:solidFill>
                  <a:schemeClr val="accent6">
                    <a:lumMod val="50000"/>
                  </a:schemeClr>
                </a:solidFill>
              </a:rPr>
              <a:t>				“Krijgen we hier een punt voor?”</a:t>
            </a:r>
          </a:p>
          <a:p>
            <a:pPr marL="0" indent="0">
              <a:buNone/>
            </a:pPr>
            <a:endParaRPr lang="nl-NL" sz="2400" dirty="0" smtClean="0">
              <a:solidFill>
                <a:schemeClr val="accent6">
                  <a:lumMod val="50000"/>
                </a:schemeClr>
              </a:solidFill>
            </a:endParaRPr>
          </a:p>
          <a:p>
            <a:pPr marL="0" indent="0">
              <a:buNone/>
            </a:pPr>
            <a:r>
              <a:rPr lang="nl-NL" sz="2400" dirty="0" smtClean="0">
                <a:solidFill>
                  <a:schemeClr val="accent6">
                    <a:lumMod val="50000"/>
                  </a:schemeClr>
                </a:solidFill>
              </a:rPr>
              <a:t>“Hoe kan ik mijn punt ophalen?”</a:t>
            </a:r>
            <a:endParaRPr lang="nl-NL" sz="2400" dirty="0">
              <a:solidFill>
                <a:schemeClr val="accent6">
                  <a:lumMod val="50000"/>
                </a:schemeClr>
              </a:solidFill>
            </a:endParaRPr>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Tree>
    <p:extLst>
      <p:ext uri="{BB962C8B-B14F-4D97-AF65-F5344CB8AC3E}">
        <p14:creationId xmlns:p14="http://schemas.microsoft.com/office/powerpoint/2010/main" val="306447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Ontcijferde feedback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solidFill>
                  <a:schemeClr val="accent6">
                    <a:lumMod val="50000"/>
                  </a:schemeClr>
                </a:solidFill>
              </a:rPr>
              <a:t>				“Let op, dit is belangrijk voor de toets!”</a:t>
            </a:r>
          </a:p>
          <a:p>
            <a:pPr marL="0" indent="0">
              <a:buNone/>
            </a:pPr>
            <a:endParaRPr lang="nl-NL" sz="2400" dirty="0">
              <a:solidFill>
                <a:schemeClr val="accent6">
                  <a:lumMod val="50000"/>
                </a:schemeClr>
              </a:solidFill>
            </a:endParaRPr>
          </a:p>
          <a:p>
            <a:pPr marL="0" indent="0">
              <a:buNone/>
            </a:pPr>
            <a:endParaRPr lang="nl-NL" sz="2400" dirty="0" smtClean="0">
              <a:solidFill>
                <a:schemeClr val="accent6">
                  <a:lumMod val="50000"/>
                </a:schemeClr>
              </a:solidFill>
            </a:endParaRPr>
          </a:p>
          <a:p>
            <a:pPr marL="0" indent="0">
              <a:buNone/>
            </a:pPr>
            <a:r>
              <a:rPr lang="nl-NL" sz="2400" dirty="0" smtClean="0">
                <a:solidFill>
                  <a:schemeClr val="accent6">
                    <a:lumMod val="50000"/>
                  </a:schemeClr>
                </a:solidFill>
              </a:rPr>
              <a:t>“Plannen we nog een SO? Anders leren ze niet.”</a:t>
            </a:r>
            <a:endParaRPr lang="nl-NL" sz="2400" dirty="0">
              <a:solidFill>
                <a:schemeClr val="accent6">
                  <a:lumMod val="50000"/>
                </a:schemeClr>
              </a:solidFill>
            </a:endParaRPr>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Tree>
    <p:extLst>
      <p:ext uri="{BB962C8B-B14F-4D97-AF65-F5344CB8AC3E}">
        <p14:creationId xmlns:p14="http://schemas.microsoft.com/office/powerpoint/2010/main" val="35700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Ontcijferde feedback</a:t>
            </a:r>
            <a:endParaRPr lang="nl-NL" dirty="0"/>
          </a:p>
        </p:txBody>
      </p:sp>
      <p:sp>
        <p:nvSpPr>
          <p:cNvPr id="3" name="Tijdelijke aanduiding voor inhoud 2"/>
          <p:cNvSpPr>
            <a:spLocks noGrp="1"/>
          </p:cNvSpPr>
          <p:nvPr>
            <p:ph idx="1"/>
          </p:nvPr>
        </p:nvSpPr>
        <p:spPr>
          <a:xfrm>
            <a:off x="1154954" y="2420983"/>
            <a:ext cx="9330166" cy="3866606"/>
          </a:xfrm>
        </p:spPr>
        <p:txBody>
          <a:bodyPr>
            <a:normAutofit fontScale="92500" lnSpcReduction="20000"/>
          </a:bodyPr>
          <a:lstStyle/>
          <a:p>
            <a:pPr marL="0" indent="0">
              <a:buNone/>
            </a:pPr>
            <a:r>
              <a:rPr lang="nl-NL" sz="2200" b="1" dirty="0" smtClean="0">
                <a:solidFill>
                  <a:schemeClr val="accent6">
                    <a:lumMod val="50000"/>
                  </a:schemeClr>
                </a:solidFill>
              </a:rPr>
              <a:t>Deze workshop:</a:t>
            </a:r>
          </a:p>
          <a:p>
            <a:pPr marL="0" indent="0">
              <a:buNone/>
            </a:pPr>
            <a:endParaRPr lang="nl-NL" sz="2200" b="1" dirty="0" smtClean="0">
              <a:solidFill>
                <a:schemeClr val="accent6">
                  <a:lumMod val="50000"/>
                </a:schemeClr>
              </a:solidFill>
            </a:endParaRPr>
          </a:p>
          <a:p>
            <a:r>
              <a:rPr lang="nl-NL" sz="2200" dirty="0" smtClean="0">
                <a:solidFill>
                  <a:schemeClr val="accent6">
                    <a:lumMod val="50000"/>
                  </a:schemeClr>
                </a:solidFill>
              </a:rPr>
              <a:t>Geen cijfers geven, hoe kom je daar nou bij?</a:t>
            </a:r>
          </a:p>
          <a:p>
            <a:pPr marL="0" indent="0">
              <a:buNone/>
            </a:pPr>
            <a:r>
              <a:rPr lang="nl-NL" sz="2200" dirty="0">
                <a:solidFill>
                  <a:schemeClr val="accent6">
                    <a:lumMod val="50000"/>
                  </a:schemeClr>
                </a:solidFill>
              </a:rPr>
              <a:t>	</a:t>
            </a:r>
            <a:r>
              <a:rPr lang="nl-NL" sz="2200" dirty="0" smtClean="0">
                <a:solidFill>
                  <a:schemeClr val="accent6">
                    <a:lumMod val="50000"/>
                  </a:schemeClr>
                </a:solidFill>
              </a:rPr>
              <a:t>We lichten kort toe hoe we tot de “</a:t>
            </a:r>
            <a:r>
              <a:rPr lang="nl-NL" sz="2200" dirty="0" err="1" smtClean="0">
                <a:solidFill>
                  <a:schemeClr val="accent6">
                    <a:lumMod val="50000"/>
                  </a:schemeClr>
                </a:solidFill>
              </a:rPr>
              <a:t>cijferloze</a:t>
            </a:r>
            <a:r>
              <a:rPr lang="nl-NL" sz="2200" dirty="0" smtClean="0">
                <a:solidFill>
                  <a:schemeClr val="accent6">
                    <a:lumMod val="50000"/>
                  </a:schemeClr>
                </a:solidFill>
              </a:rPr>
              <a:t>” klas 1B zijn gekomen.</a:t>
            </a:r>
          </a:p>
          <a:p>
            <a:r>
              <a:rPr lang="nl-NL" sz="2200" dirty="0" smtClean="0">
                <a:solidFill>
                  <a:schemeClr val="accent6">
                    <a:lumMod val="50000"/>
                  </a:schemeClr>
                </a:solidFill>
              </a:rPr>
              <a:t>Hoe geven we eigenlijk feedback?</a:t>
            </a:r>
          </a:p>
          <a:p>
            <a:pPr marL="0" indent="0">
              <a:buNone/>
            </a:pPr>
            <a:r>
              <a:rPr lang="nl-NL" sz="2200" dirty="0">
                <a:solidFill>
                  <a:schemeClr val="accent6">
                    <a:lumMod val="50000"/>
                  </a:schemeClr>
                </a:solidFill>
              </a:rPr>
              <a:t>	</a:t>
            </a:r>
            <a:r>
              <a:rPr lang="nl-NL" sz="2200" dirty="0" smtClean="0">
                <a:solidFill>
                  <a:schemeClr val="accent6">
                    <a:lumMod val="50000"/>
                  </a:schemeClr>
                </a:solidFill>
              </a:rPr>
              <a:t>We bekijken feedback van Rashmie en vragen naar </a:t>
            </a:r>
            <a:r>
              <a:rPr lang="nl-NL" sz="2200" i="1" dirty="0" smtClean="0">
                <a:solidFill>
                  <a:schemeClr val="accent6">
                    <a:lumMod val="50000"/>
                  </a:schemeClr>
                </a:solidFill>
              </a:rPr>
              <a:t>best </a:t>
            </a:r>
            <a:r>
              <a:rPr lang="nl-NL" sz="2200" i="1" dirty="0" err="1" smtClean="0">
                <a:solidFill>
                  <a:schemeClr val="accent6">
                    <a:lumMod val="50000"/>
                  </a:schemeClr>
                </a:solidFill>
              </a:rPr>
              <a:t>practices</a:t>
            </a:r>
            <a:r>
              <a:rPr lang="nl-NL" sz="2200" dirty="0" smtClean="0">
                <a:solidFill>
                  <a:schemeClr val="accent6">
                    <a:lumMod val="50000"/>
                  </a:schemeClr>
                </a:solidFill>
              </a:rPr>
              <a:t>.</a:t>
            </a:r>
          </a:p>
          <a:p>
            <a:r>
              <a:rPr lang="nl-NL" sz="2200" dirty="0" smtClean="0">
                <a:solidFill>
                  <a:schemeClr val="accent6">
                    <a:lumMod val="50000"/>
                  </a:schemeClr>
                </a:solidFill>
              </a:rPr>
              <a:t>Formatief evaluatie?</a:t>
            </a:r>
          </a:p>
          <a:p>
            <a:pPr marL="0" indent="0">
              <a:buNone/>
            </a:pPr>
            <a:r>
              <a:rPr lang="nl-NL" sz="2200" dirty="0" smtClean="0">
                <a:solidFill>
                  <a:schemeClr val="accent6">
                    <a:lumMod val="50000"/>
                  </a:schemeClr>
                </a:solidFill>
              </a:rPr>
              <a:t>	</a:t>
            </a:r>
            <a:r>
              <a:rPr lang="nl-NL" sz="2200" dirty="0">
                <a:solidFill>
                  <a:schemeClr val="accent6">
                    <a:lumMod val="50000"/>
                  </a:schemeClr>
                </a:solidFill>
              </a:rPr>
              <a:t>Hoe doen we dat eigenlijk? Wat kunnen we leren van elkaar?</a:t>
            </a:r>
          </a:p>
          <a:p>
            <a:r>
              <a:rPr lang="nl-NL" sz="2200" dirty="0" smtClean="0">
                <a:solidFill>
                  <a:schemeClr val="accent6">
                    <a:lumMod val="50000"/>
                  </a:schemeClr>
                </a:solidFill>
              </a:rPr>
              <a:t>Communicatie met ouders en leerlingen.</a:t>
            </a:r>
          </a:p>
          <a:p>
            <a:pPr marL="0" indent="0">
              <a:buNone/>
            </a:pPr>
            <a:r>
              <a:rPr lang="nl-NL" dirty="0">
                <a:solidFill>
                  <a:schemeClr val="accent6">
                    <a:lumMod val="50000"/>
                  </a:schemeClr>
                </a:solidFill>
              </a:rPr>
              <a:t>	</a:t>
            </a:r>
            <a:endParaRPr lang="nl-NL" dirty="0" smtClean="0">
              <a:solidFill>
                <a:schemeClr val="accent6">
                  <a:lumMod val="50000"/>
                </a:schemeClr>
              </a:solidFill>
            </a:endParaRPr>
          </a:p>
          <a:p>
            <a:pPr marL="0" indent="0">
              <a:buNone/>
            </a:pPr>
            <a:endParaRPr lang="nl-NL" dirty="0">
              <a:solidFill>
                <a:schemeClr val="accent6">
                  <a:lumMod val="50000"/>
                </a:schemeClr>
              </a:solidFill>
            </a:endParaRPr>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Tree>
    <p:extLst>
      <p:ext uri="{BB962C8B-B14F-4D97-AF65-F5344CB8AC3E}">
        <p14:creationId xmlns:p14="http://schemas.microsoft.com/office/powerpoint/2010/main" val="38242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Cijferloze</a:t>
            </a:r>
            <a:r>
              <a:rPr lang="nl-NL" dirty="0" smtClean="0"/>
              <a:t> klas 1B: het voortraject</a:t>
            </a:r>
            <a:endParaRPr lang="nl-NL" dirty="0"/>
          </a:p>
        </p:txBody>
      </p:sp>
      <p:pic>
        <p:nvPicPr>
          <p:cNvPr id="5" name="Tijdelijke aanduiding voor inhoud 4"/>
          <p:cNvPicPr>
            <a:picLocks noGrp="1" noChangeAspect="1"/>
          </p:cNvPicPr>
          <p:nvPr>
            <p:ph idx="1"/>
          </p:nvPr>
        </p:nvPicPr>
        <p:blipFill rotWithShape="1">
          <a:blip r:embed="rId2"/>
          <a:srcRect l="23561" t="42581" r="33136" b="23006"/>
          <a:stretch/>
        </p:blipFill>
        <p:spPr>
          <a:xfrm>
            <a:off x="3352799" y="2930245"/>
            <a:ext cx="6029917" cy="2695492"/>
          </a:xfrm>
          <a:prstGeom prst="rect">
            <a:avLst/>
          </a:prstGeom>
        </p:spPr>
      </p:pic>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Tree>
    <p:extLst>
      <p:ext uri="{BB962C8B-B14F-4D97-AF65-F5344CB8AC3E}">
        <p14:creationId xmlns:p14="http://schemas.microsoft.com/office/powerpoint/2010/main" val="265716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Feedback geven, hoe doe we dat?</a:t>
            </a:r>
            <a:endParaRPr lang="nl-NL" dirty="0"/>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
        <p:nvSpPr>
          <p:cNvPr id="3" name="Tijdelijke aanduiding voor inhoud 2"/>
          <p:cNvSpPr>
            <a:spLocks noGrp="1"/>
          </p:cNvSpPr>
          <p:nvPr>
            <p:ph idx="1"/>
          </p:nvPr>
        </p:nvSpPr>
        <p:spPr/>
        <p:txBody>
          <a:bodyPr/>
          <a:lstStyle/>
          <a:p>
            <a:pPr marL="0" indent="0">
              <a:buNone/>
            </a:pPr>
            <a:endParaRPr lang="nl-NL" sz="2000" b="1" dirty="0" smtClean="0">
              <a:solidFill>
                <a:schemeClr val="accent6">
                  <a:lumMod val="50000"/>
                </a:schemeClr>
              </a:solidFill>
            </a:endParaRPr>
          </a:p>
          <a:p>
            <a:pPr marL="0" indent="0">
              <a:buNone/>
            </a:pPr>
            <a:endParaRPr lang="nl-NL" sz="2000" b="1" dirty="0">
              <a:solidFill>
                <a:schemeClr val="accent6">
                  <a:lumMod val="50000"/>
                </a:schemeClr>
              </a:solidFill>
            </a:endParaRPr>
          </a:p>
          <a:p>
            <a:pPr marL="0" indent="0">
              <a:buNone/>
            </a:pPr>
            <a:endParaRPr lang="nl-NL" sz="2000" b="1" dirty="0">
              <a:solidFill>
                <a:schemeClr val="accent6">
                  <a:lumMod val="50000"/>
                </a:schemeClr>
              </a:solidFill>
            </a:endParaRPr>
          </a:p>
          <a:p>
            <a:pPr marL="1257300" lvl="3" indent="0">
              <a:buNone/>
            </a:pPr>
            <a:r>
              <a:rPr lang="nl-NL" sz="2400" b="1" dirty="0" smtClean="0">
                <a:solidFill>
                  <a:schemeClr val="accent6">
                    <a:lumMod val="50000"/>
                  </a:schemeClr>
                </a:solidFill>
              </a:rPr>
              <a:t>Dit is een oprechte vraag van ons, geen inleiding tot het volgende deel van onze presentatie!</a:t>
            </a:r>
          </a:p>
          <a:p>
            <a:pPr marL="0" indent="0">
              <a:buNone/>
            </a:pPr>
            <a:endParaRPr lang="nl-NL" sz="2000" b="1" dirty="0">
              <a:solidFill>
                <a:schemeClr val="accent6">
                  <a:lumMod val="50000"/>
                </a:schemeClr>
              </a:solidFill>
            </a:endParaRPr>
          </a:p>
          <a:p>
            <a:pPr marL="0" indent="0">
              <a:buNone/>
            </a:pPr>
            <a:endParaRPr lang="nl-NL" sz="2000" b="1" dirty="0" smtClean="0">
              <a:solidFill>
                <a:schemeClr val="accent6">
                  <a:lumMod val="50000"/>
                </a:schemeClr>
              </a:solidFill>
            </a:endParaRPr>
          </a:p>
          <a:p>
            <a:pPr marL="0" indent="0">
              <a:buNone/>
            </a:pPr>
            <a:endParaRPr lang="nl-NL" sz="2000" b="1" dirty="0" smtClean="0"/>
          </a:p>
        </p:txBody>
      </p:sp>
    </p:spTree>
    <p:extLst>
      <p:ext uri="{BB962C8B-B14F-4D97-AF65-F5344CB8AC3E}">
        <p14:creationId xmlns:p14="http://schemas.microsoft.com/office/powerpoint/2010/main" val="12948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Feedback geven, hoe doe we dat?</a:t>
            </a:r>
            <a:endParaRPr lang="nl-NL" dirty="0"/>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
        <p:nvSpPr>
          <p:cNvPr id="3" name="Tijdelijke aanduiding voor inhoud 2"/>
          <p:cNvSpPr>
            <a:spLocks noGrp="1"/>
          </p:cNvSpPr>
          <p:nvPr>
            <p:ph idx="1"/>
          </p:nvPr>
        </p:nvSpPr>
        <p:spPr/>
        <p:txBody>
          <a:bodyPr/>
          <a:lstStyle/>
          <a:p>
            <a:r>
              <a:rPr lang="nl-NL" sz="2000" b="1" dirty="0" smtClean="0">
                <a:solidFill>
                  <a:schemeClr val="accent6">
                    <a:lumMod val="50000"/>
                  </a:schemeClr>
                </a:solidFill>
              </a:rPr>
              <a:t>Theoretisch kader (bv. </a:t>
            </a:r>
            <a:r>
              <a:rPr lang="nl-NL" sz="2000" b="1" dirty="0" err="1" smtClean="0">
                <a:solidFill>
                  <a:schemeClr val="accent6">
                    <a:lumMod val="50000"/>
                  </a:schemeClr>
                </a:solidFill>
              </a:rPr>
              <a:t>Hattie</a:t>
            </a:r>
            <a:r>
              <a:rPr lang="nl-NL" sz="2000" b="1" dirty="0" smtClean="0">
                <a:solidFill>
                  <a:schemeClr val="accent6">
                    <a:lumMod val="50000"/>
                  </a:schemeClr>
                </a:solidFill>
              </a:rPr>
              <a:t>, </a:t>
            </a:r>
            <a:r>
              <a:rPr lang="nl-NL" sz="2000" b="1" i="1" dirty="0" smtClean="0">
                <a:solidFill>
                  <a:schemeClr val="accent6">
                    <a:lumMod val="50000"/>
                  </a:schemeClr>
                </a:solidFill>
              </a:rPr>
              <a:t>The power of Feedback</a:t>
            </a:r>
            <a:r>
              <a:rPr lang="nl-NL" sz="2000" b="1" dirty="0" smtClean="0">
                <a:solidFill>
                  <a:schemeClr val="accent6">
                    <a:lumMod val="50000"/>
                  </a:schemeClr>
                </a:solidFill>
              </a:rPr>
              <a:t>)</a:t>
            </a:r>
          </a:p>
          <a:p>
            <a:endParaRPr lang="nl-NL" dirty="0">
              <a:solidFill>
                <a:schemeClr val="accent6">
                  <a:lumMod val="50000"/>
                </a:schemeClr>
              </a:solidFill>
            </a:endParaRPr>
          </a:p>
          <a:p>
            <a:r>
              <a:rPr lang="nl-NL" dirty="0" smtClean="0">
                <a:solidFill>
                  <a:schemeClr val="accent6">
                    <a:lumMod val="50000"/>
                  </a:schemeClr>
                </a:solidFill>
              </a:rPr>
              <a:t>Feedback, feed up, feed forward</a:t>
            </a:r>
          </a:p>
          <a:p>
            <a:endParaRPr lang="nl-NL" dirty="0" smtClean="0">
              <a:solidFill>
                <a:schemeClr val="accent6">
                  <a:lumMod val="50000"/>
                </a:schemeClr>
              </a:solidFill>
            </a:endParaRPr>
          </a:p>
          <a:p>
            <a:r>
              <a:rPr lang="nl-NL" dirty="0" smtClean="0">
                <a:solidFill>
                  <a:schemeClr val="accent6">
                    <a:lumMod val="50000"/>
                  </a:schemeClr>
                </a:solidFill>
              </a:rPr>
              <a:t>Feedback in relatie tot de leerdoelen</a:t>
            </a:r>
          </a:p>
          <a:p>
            <a:endParaRPr lang="nl-NL" dirty="0" smtClean="0">
              <a:solidFill>
                <a:schemeClr val="accent6">
                  <a:lumMod val="50000"/>
                </a:schemeClr>
              </a:solidFill>
            </a:endParaRPr>
          </a:p>
          <a:p>
            <a:r>
              <a:rPr lang="nl-NL" dirty="0" smtClean="0">
                <a:solidFill>
                  <a:schemeClr val="accent6">
                    <a:lumMod val="50000"/>
                  </a:schemeClr>
                </a:solidFill>
              </a:rPr>
              <a:t>Feedback op vier niveaus (taak, leerproces, zelfsturing, zelf)</a:t>
            </a:r>
            <a:endParaRPr lang="nl-NL" dirty="0">
              <a:solidFill>
                <a:schemeClr val="accent6">
                  <a:lumMod val="50000"/>
                </a:schemeClr>
              </a:solidFill>
            </a:endParaRPr>
          </a:p>
        </p:txBody>
      </p:sp>
    </p:spTree>
    <p:extLst>
      <p:ext uri="{BB962C8B-B14F-4D97-AF65-F5344CB8AC3E}">
        <p14:creationId xmlns:p14="http://schemas.microsoft.com/office/powerpoint/2010/main" val="3796109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Feedback in klas 1, Engels</a:t>
            </a:r>
            <a:endParaRPr lang="nl-NL" dirty="0"/>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
        <p:nvSpPr>
          <p:cNvPr id="3" name="Tijdelijke aanduiding voor inhoud 2"/>
          <p:cNvSpPr>
            <a:spLocks noGrp="1"/>
          </p:cNvSpPr>
          <p:nvPr>
            <p:ph idx="1"/>
          </p:nvPr>
        </p:nvSpPr>
        <p:spPr>
          <a:xfrm>
            <a:off x="1154954" y="2328085"/>
            <a:ext cx="8825659" cy="3416300"/>
          </a:xfrm>
        </p:spPr>
        <p:txBody>
          <a:bodyPr>
            <a:normAutofit fontScale="85000" lnSpcReduction="20000"/>
          </a:bodyPr>
          <a:lstStyle/>
          <a:p>
            <a:r>
              <a:rPr lang="en-GB" b="1" dirty="0" err="1">
                <a:solidFill>
                  <a:schemeClr val="accent6">
                    <a:lumMod val="50000"/>
                  </a:schemeClr>
                </a:solidFill>
              </a:rPr>
              <a:t>Voorbeeld</a:t>
            </a:r>
            <a:r>
              <a:rPr lang="en-GB" b="1" dirty="0">
                <a:solidFill>
                  <a:schemeClr val="accent6">
                    <a:lumMod val="50000"/>
                  </a:schemeClr>
                </a:solidFill>
              </a:rPr>
              <a:t> 1: </a:t>
            </a:r>
            <a:r>
              <a:rPr lang="en-GB" b="1" dirty="0" err="1">
                <a:solidFill>
                  <a:schemeClr val="accent6">
                    <a:lumMod val="50000"/>
                  </a:schemeClr>
                </a:solidFill>
              </a:rPr>
              <a:t>Tinus</a:t>
            </a:r>
            <a:r>
              <a:rPr lang="en-GB" b="1" dirty="0">
                <a:solidFill>
                  <a:schemeClr val="accent6">
                    <a:lumMod val="50000"/>
                  </a:schemeClr>
                </a:solidFill>
              </a:rPr>
              <a:t> </a:t>
            </a:r>
            <a:endParaRPr lang="nl-NL" b="1" dirty="0">
              <a:solidFill>
                <a:schemeClr val="accent6">
                  <a:lumMod val="50000"/>
                </a:schemeClr>
              </a:solidFill>
            </a:endParaRPr>
          </a:p>
          <a:p>
            <a:pPr lvl="1"/>
            <a:r>
              <a:rPr lang="en-GB" sz="1200" dirty="0">
                <a:solidFill>
                  <a:schemeClr val="accent6">
                    <a:lumMod val="50000"/>
                  </a:schemeClr>
                </a:solidFill>
              </a:rPr>
              <a:t>[P2] I can clearly see that you understand what we’re doing in class. You made some minor mistakes in the test. I would like you to think about what else you could do in class to improve your English. Is there something you would like to practise? Your writing skills, for example? You could also choose to read a book in class.</a:t>
            </a:r>
            <a:endParaRPr lang="nl-NL" sz="1200" dirty="0">
              <a:solidFill>
                <a:schemeClr val="accent6">
                  <a:lumMod val="50000"/>
                </a:schemeClr>
              </a:solidFill>
            </a:endParaRPr>
          </a:p>
          <a:p>
            <a:pPr lvl="1"/>
            <a:r>
              <a:rPr lang="en-GB" sz="1200" dirty="0">
                <a:solidFill>
                  <a:schemeClr val="accent6">
                    <a:lumMod val="50000"/>
                  </a:schemeClr>
                </a:solidFill>
              </a:rPr>
              <a:t>[P3] What happened to your handwriting? Sometimes you write words in italics and sometimes it seems somebody else took over your hand. Were you in a hurry? I also notice some sloppy mistakes in your test. Going to is, by the way, not a present continuous tense.</a:t>
            </a:r>
            <a:endParaRPr lang="nl-NL" sz="1200" dirty="0">
              <a:solidFill>
                <a:schemeClr val="accent6">
                  <a:lumMod val="50000"/>
                </a:schemeClr>
              </a:solidFill>
            </a:endParaRPr>
          </a:p>
          <a:p>
            <a:pPr lvl="1"/>
            <a:r>
              <a:rPr lang="en-GB" sz="1200" dirty="0">
                <a:solidFill>
                  <a:schemeClr val="accent6">
                    <a:lumMod val="50000"/>
                  </a:schemeClr>
                </a:solidFill>
              </a:rPr>
              <a:t>[P4] Thank you for your feedback. It is nice to read that you were nervous when it came to speaking but that you progressed a little. I disagree with that. I don't think you progressed a little, I think you progressed a lot! You spoke more English in class than at the beginning of the year. I also enjoyed viewing your presentation. You did a good job.   </a:t>
            </a:r>
            <a:endParaRPr lang="nl-NL" sz="1200" dirty="0">
              <a:solidFill>
                <a:schemeClr val="accent6">
                  <a:lumMod val="50000"/>
                </a:schemeClr>
              </a:solidFill>
            </a:endParaRPr>
          </a:p>
          <a:p>
            <a:r>
              <a:rPr lang="nl-NL" dirty="0">
                <a:solidFill>
                  <a:schemeClr val="accent6">
                    <a:lumMod val="50000"/>
                  </a:schemeClr>
                </a:solidFill>
              </a:rPr>
              <a:t>De feedback is vaak gegeven in Engels, vanuit de gedachte dat voertaal = doeltaal. In de feedback zijn opmerkingen terug te herkennen die heel erg gericht zijn op de opdrachten die een leerling moet kunnen doen (bv. regel 1, regel 6). Daarnaast zijn ook opmerkingen over het proces van leren (bv. regel 9) en over de manier waarop een leerling daar zelfsturend in kan worden (bv. regel 2). De feedback is doorgaans positief geformuleerd, ook al is de boodschap soms kritisch (bv regel 5). Daarnaast is de feedback veel gericht op de toekomst (feed forward), zoals te zien is in de opmerkingen van P2 (regel 3).</a:t>
            </a:r>
          </a:p>
          <a:p>
            <a:pPr marL="0" indent="0">
              <a:buNone/>
            </a:pPr>
            <a:endParaRPr lang="nl-NL" dirty="0"/>
          </a:p>
        </p:txBody>
      </p:sp>
    </p:spTree>
    <p:extLst>
      <p:ext uri="{BB962C8B-B14F-4D97-AF65-F5344CB8AC3E}">
        <p14:creationId xmlns:p14="http://schemas.microsoft.com/office/powerpoint/2010/main" val="321643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Formatieve evaluatie: maar hoe?</a:t>
            </a:r>
            <a:endParaRPr lang="nl-NL" dirty="0"/>
          </a:p>
        </p:txBody>
      </p:sp>
      <p:sp>
        <p:nvSpPr>
          <p:cNvPr id="4" name="Tijdelijke aanduiding voor voettekst 3"/>
          <p:cNvSpPr>
            <a:spLocks noGrp="1"/>
          </p:cNvSpPr>
          <p:nvPr>
            <p:ph type="ftr" sz="quarter" idx="11"/>
          </p:nvPr>
        </p:nvSpPr>
        <p:spPr/>
        <p:txBody>
          <a:bodyPr/>
          <a:lstStyle/>
          <a:p>
            <a:r>
              <a:rPr lang="en-US" smtClean="0"/>
              <a:t>Toetsconferentie 30 oktober 2018</a:t>
            </a:r>
            <a:endParaRPr lang="en-US" dirty="0"/>
          </a:p>
        </p:txBody>
      </p:sp>
      <p:sp>
        <p:nvSpPr>
          <p:cNvPr id="3" name="Tijdelijke aanduiding voor inhoud 2"/>
          <p:cNvSpPr>
            <a:spLocks noGrp="1"/>
          </p:cNvSpPr>
          <p:nvPr>
            <p:ph idx="1"/>
          </p:nvPr>
        </p:nvSpPr>
        <p:spPr>
          <a:xfrm>
            <a:off x="1154954" y="2328085"/>
            <a:ext cx="8825659" cy="3416300"/>
          </a:xfrm>
        </p:spPr>
        <p:txBody>
          <a:bodyPr>
            <a:normAutofit/>
          </a:bodyPr>
          <a:lstStyle/>
          <a:p>
            <a:pPr marL="1257300" lvl="3" indent="0">
              <a:buNone/>
            </a:pPr>
            <a:endParaRPr lang="nl-NL" sz="2400" b="1" dirty="0" smtClean="0">
              <a:solidFill>
                <a:schemeClr val="accent6">
                  <a:lumMod val="50000"/>
                </a:schemeClr>
              </a:solidFill>
            </a:endParaRPr>
          </a:p>
          <a:p>
            <a:pPr marL="1257300" lvl="3" indent="0">
              <a:buNone/>
            </a:pPr>
            <a:endParaRPr lang="nl-NL" sz="2400" b="1" dirty="0">
              <a:solidFill>
                <a:schemeClr val="accent6">
                  <a:lumMod val="50000"/>
                </a:schemeClr>
              </a:solidFill>
            </a:endParaRPr>
          </a:p>
          <a:p>
            <a:pPr marL="1257300" lvl="3" indent="0">
              <a:buNone/>
            </a:pPr>
            <a:r>
              <a:rPr lang="nl-NL" sz="2400" b="1" dirty="0" smtClean="0">
                <a:solidFill>
                  <a:schemeClr val="accent6">
                    <a:lumMod val="50000"/>
                  </a:schemeClr>
                </a:solidFill>
              </a:rPr>
              <a:t>Weer </a:t>
            </a:r>
            <a:r>
              <a:rPr lang="nl-NL" sz="2400" b="1" dirty="0">
                <a:solidFill>
                  <a:schemeClr val="accent6">
                    <a:lumMod val="50000"/>
                  </a:schemeClr>
                </a:solidFill>
              </a:rPr>
              <a:t>een oprechte vraag van </a:t>
            </a:r>
            <a:r>
              <a:rPr lang="nl-NL" sz="2400" b="1" dirty="0" smtClean="0">
                <a:solidFill>
                  <a:schemeClr val="accent6">
                    <a:lumMod val="50000"/>
                  </a:schemeClr>
                </a:solidFill>
              </a:rPr>
              <a:t>ons!</a:t>
            </a:r>
            <a:endParaRPr lang="nl-NL" sz="2400" b="1" dirty="0">
              <a:solidFill>
                <a:schemeClr val="accent6">
                  <a:lumMod val="50000"/>
                </a:schemeClr>
              </a:solidFill>
            </a:endParaRPr>
          </a:p>
        </p:txBody>
      </p:sp>
    </p:spTree>
    <p:extLst>
      <p:ext uri="{BB962C8B-B14F-4D97-AF65-F5344CB8AC3E}">
        <p14:creationId xmlns:p14="http://schemas.microsoft.com/office/powerpoint/2010/main" val="3292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82</TotalTime>
  <Words>548</Words>
  <Application>Microsoft Office PowerPoint</Application>
  <PresentationFormat>Breedbeeld</PresentationFormat>
  <Paragraphs>72</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Century Gothic</vt:lpstr>
      <vt:lpstr>Wingdings 3</vt:lpstr>
      <vt:lpstr>Ion-directiekamer</vt:lpstr>
      <vt:lpstr>Ontcijferde Feedback</vt:lpstr>
      <vt:lpstr>Ontcijferde feedback</vt:lpstr>
      <vt:lpstr>Ontcijferde feedback</vt:lpstr>
      <vt:lpstr>Ontcijferde feedback</vt:lpstr>
      <vt:lpstr>Cijferloze klas 1B: het voortraject</vt:lpstr>
      <vt:lpstr>Feedback geven, hoe doe we dat?</vt:lpstr>
      <vt:lpstr>Feedback geven, hoe doe we dat?</vt:lpstr>
      <vt:lpstr>Feedback in klas 1, Engels</vt:lpstr>
      <vt:lpstr>Formatieve evaluatie: maar hoe?</vt:lpstr>
      <vt:lpstr>Ouders en leerlingen meenemen </vt:lpstr>
      <vt:lpstr>Tot slot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Ontcijferde Feedback</dc:title>
  <dc:creator>Arean Verbrugge</dc:creator>
  <cp:lastModifiedBy>Arean Verbrugge</cp:lastModifiedBy>
  <cp:revision>9</cp:revision>
  <dcterms:created xsi:type="dcterms:W3CDTF">2018-10-29T13:54:00Z</dcterms:created>
  <dcterms:modified xsi:type="dcterms:W3CDTF">2018-10-30T06:31:59Z</dcterms:modified>
</cp:coreProperties>
</file>