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  <p:sldId id="259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85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51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62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1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17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5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2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50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085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11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70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DC19F-2431-4226-A9C5-932B82B5958F}" type="datetimeFigureOut">
              <a:rPr lang="nl-NL" smtClean="0"/>
              <a:t>8-11-2018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BE2A-3903-4CBE-8733-999571D72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50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Waarom?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Twee boekbesprekingen per les. 30 </a:t>
            </a:r>
            <a:r>
              <a:rPr lang="nl-NL" dirty="0" err="1" smtClean="0"/>
              <a:t>lln</a:t>
            </a:r>
            <a:r>
              <a:rPr lang="nl-NL" dirty="0" smtClean="0"/>
              <a:t> die half luisteren. Tips &amp; tops verzamelen. </a:t>
            </a:r>
          </a:p>
          <a:p>
            <a:r>
              <a:rPr lang="nl-NL" dirty="0" smtClean="0"/>
              <a:t>Kan effectiever? </a:t>
            </a:r>
            <a:r>
              <a:rPr lang="nl-NL" dirty="0"/>
              <a:t>V</a:t>
            </a:r>
            <a:r>
              <a:rPr lang="nl-NL" dirty="0" smtClean="0"/>
              <a:t>aker een boekbespreking én werken met structurele </a:t>
            </a:r>
            <a:r>
              <a:rPr lang="nl-NL" dirty="0" smtClean="0"/>
              <a:t>feedback?</a:t>
            </a:r>
            <a:endParaRPr lang="nl-NL" dirty="0" smtClean="0"/>
          </a:p>
          <a:p>
            <a:r>
              <a:rPr lang="nl-NL" dirty="0" smtClean="0"/>
              <a:t>Spreekvaardigheid leent zich goed voor </a:t>
            </a:r>
            <a:r>
              <a:rPr lang="nl-NL" dirty="0" err="1" smtClean="0"/>
              <a:t>leerlingfeedback</a:t>
            </a:r>
            <a:r>
              <a:rPr lang="nl-NL" dirty="0"/>
              <a:t>.</a:t>
            </a:r>
            <a:r>
              <a:rPr lang="nl-NL" dirty="0" smtClean="0"/>
              <a:t> Geef ook feedback op de feedback (</a:t>
            </a:r>
            <a:r>
              <a:rPr lang="nl-NL" i="1" dirty="0" smtClean="0"/>
              <a:t>Anneke </a:t>
            </a:r>
            <a:r>
              <a:rPr lang="nl-NL" i="1" dirty="0" err="1" smtClean="0"/>
              <a:t>Wurth</a:t>
            </a:r>
            <a:r>
              <a:rPr lang="nl-NL" i="1" dirty="0" smtClean="0"/>
              <a:t>, </a:t>
            </a:r>
            <a:r>
              <a:rPr lang="nl-NL" dirty="0" smtClean="0"/>
              <a:t>artikel inmiddels van internet afgehaald)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081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Hoe?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Digitale </a:t>
            </a:r>
            <a:r>
              <a:rPr lang="nl-NL" dirty="0"/>
              <a:t>omgeving -&gt; </a:t>
            </a:r>
            <a:r>
              <a:rPr lang="nl-NL" dirty="0" err="1" smtClean="0"/>
              <a:t>Classnote</a:t>
            </a:r>
            <a:r>
              <a:rPr lang="nl-NL" dirty="0" smtClean="0"/>
              <a:t> </a:t>
            </a:r>
            <a:r>
              <a:rPr lang="nl-NL" i="1" dirty="0" smtClean="0"/>
              <a:t>(Soort digitaal schriftje. Kunt groepjes aanmaken. Kunt gemakkelijk elementen toevoegen of verwijderen.)</a:t>
            </a:r>
            <a:endParaRPr lang="nl-NL" dirty="0" smtClean="0"/>
          </a:p>
          <a:p>
            <a:r>
              <a:rPr lang="nl-NL" dirty="0" err="1" smtClean="0"/>
              <a:t>Rubricformulier</a:t>
            </a:r>
            <a:r>
              <a:rPr lang="nl-NL" dirty="0" smtClean="0"/>
              <a:t> -&gt; Online in te vullen</a:t>
            </a:r>
          </a:p>
          <a:p>
            <a:r>
              <a:rPr lang="nl-NL" dirty="0" smtClean="0"/>
              <a:t>Zelfsturende groepjes, groepsopdracht op basis van </a:t>
            </a:r>
            <a:r>
              <a:rPr lang="nl-NL" i="1" dirty="0" smtClean="0"/>
              <a:t>Johnson &amp; Johnson </a:t>
            </a:r>
            <a:r>
              <a:rPr lang="nl-NL" i="1" dirty="0" smtClean="0"/>
              <a:t>2009</a:t>
            </a:r>
            <a:endParaRPr lang="nl-NL" i="1" dirty="0" smtClean="0"/>
          </a:p>
          <a:p>
            <a:pPr lvl="1"/>
            <a:r>
              <a:rPr lang="nl-NL" dirty="0" smtClean="0"/>
              <a:t>Centraal: iedereen een taak &amp; communicatieve vaardigheden leren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83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9994"/>
            <a:ext cx="10515600" cy="985294"/>
          </a:xfrm>
        </p:spPr>
        <p:txBody>
          <a:bodyPr/>
          <a:lstStyle/>
          <a:p>
            <a:r>
              <a:rPr lang="nl-NL" b="1" dirty="0" smtClean="0"/>
              <a:t>Struikelblokken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929866"/>
            <a:ext cx="10515600" cy="5387807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Te weinig ruimte, te veel lawaai: extra klaslokaal nodig of groepjes op de gang zetten. =&gt; Aula, </a:t>
            </a:r>
            <a:r>
              <a:rPr lang="nl-NL" dirty="0" smtClean="0"/>
              <a:t>bijbouw, </a:t>
            </a:r>
            <a:r>
              <a:rPr lang="nl-NL" dirty="0" smtClean="0"/>
              <a:t>dubbele lokaal C-vleugel begane grond.</a:t>
            </a:r>
          </a:p>
          <a:p>
            <a:r>
              <a:rPr lang="nl-NL" dirty="0" smtClean="0"/>
              <a:t>Onvoldoende inzicht in prestatie leerling =&gt; Laten filmen en uploaden?</a:t>
            </a:r>
          </a:p>
          <a:p>
            <a:r>
              <a:rPr lang="nl-NL" dirty="0" smtClean="0"/>
              <a:t>Kwaliteit feedback matig + niet kwetsen/vriendjespolitiek=&gt; Leerdoelen spreekvaardigheid specificeren zodat </a:t>
            </a:r>
            <a:r>
              <a:rPr lang="nl-NL" i="1" dirty="0" err="1" smtClean="0"/>
              <a:t>feedup</a:t>
            </a:r>
            <a:r>
              <a:rPr lang="nl-NL" dirty="0" smtClean="0"/>
              <a:t> en </a:t>
            </a:r>
            <a:r>
              <a:rPr lang="nl-NL" i="1" dirty="0" err="1" smtClean="0"/>
              <a:t>feedforward</a:t>
            </a:r>
            <a:r>
              <a:rPr lang="nl-NL" dirty="0" smtClean="0"/>
              <a:t> mogelijk is. </a:t>
            </a:r>
            <a:r>
              <a:rPr lang="nl-NL" dirty="0" err="1" smtClean="0"/>
              <a:t>Schoolbrede</a:t>
            </a:r>
            <a:r>
              <a:rPr lang="nl-NL" dirty="0" smtClean="0"/>
              <a:t> implementatie </a:t>
            </a:r>
            <a:r>
              <a:rPr lang="nl-NL" i="1" dirty="0" smtClean="0"/>
              <a:t>leerdoelen</a:t>
            </a:r>
            <a:r>
              <a:rPr lang="nl-NL" dirty="0" smtClean="0"/>
              <a:t> en </a:t>
            </a:r>
            <a:r>
              <a:rPr lang="nl-NL" i="1" dirty="0" smtClean="0"/>
              <a:t>(peer)feedback </a:t>
            </a:r>
            <a:r>
              <a:rPr lang="nl-NL" dirty="0" smtClean="0"/>
              <a:t>geven (lesgeven in feedback geven). Duidelijk aangeven: geen cijfer.</a:t>
            </a:r>
          </a:p>
          <a:p>
            <a:r>
              <a:rPr lang="nl-NL" dirty="0" smtClean="0"/>
              <a:t>Kostte tijd om op poten te zetten.</a:t>
            </a:r>
          </a:p>
          <a:p>
            <a:r>
              <a:rPr lang="nl-NL" dirty="0" smtClean="0"/>
              <a:t>Lastig om iets wat 3x meetelt in andere klassen formatief te laten meetellen.</a:t>
            </a:r>
          </a:p>
          <a:p>
            <a:r>
              <a:rPr lang="nl-NL" dirty="0" smtClean="0"/>
              <a:t>Leerlingen vonden het een stom idee om twee keer dezelfde presentatie te houden. =&gt; Strakke planning zodat ze een nieuw boek kunnen lezen en presenteren.</a:t>
            </a:r>
          </a:p>
        </p:txBody>
      </p:sp>
    </p:spTree>
    <p:extLst>
      <p:ext uri="{BB962C8B-B14F-4D97-AF65-F5344CB8AC3E}">
        <p14:creationId xmlns:p14="http://schemas.microsoft.com/office/powerpoint/2010/main" val="177599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Neutraal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vrijgekomen tijd besteed aan andere aspecten binnen het vak. (Grammatica, digitale toetsen meermaals maken).</a:t>
            </a:r>
          </a:p>
          <a:p>
            <a:r>
              <a:rPr lang="nl-NL" dirty="0" smtClean="0"/>
              <a:t>Groepjes die eerder klaar waren-&gt; helpen observeren (verstoorde groepjes), eerder weg, of huiswerk maken.</a:t>
            </a:r>
          </a:p>
          <a:p>
            <a:r>
              <a:rPr lang="nl-NL" dirty="0" smtClean="0"/>
              <a:t>Tijdens het proces onduidelijk of ik een cijfer zou geven of voldoende/onvoldoende.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525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598054" y="979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smtClean="0"/>
              <a:t>Pluspunten</a:t>
            </a:r>
            <a:endParaRPr lang="nl-NL" b="1" dirty="0"/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45836" y="1317492"/>
            <a:ext cx="10515600" cy="504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Het werkt: meer boekbesprekingen mogelijk in minder tijd mét </a:t>
            </a:r>
            <a:r>
              <a:rPr lang="nl-NL" dirty="0" err="1" smtClean="0"/>
              <a:t>leerlingfeedback</a:t>
            </a:r>
            <a:r>
              <a:rPr lang="nl-NL" dirty="0" smtClean="0"/>
              <a:t>. Leerlingen pakken het serieus op.</a:t>
            </a:r>
          </a:p>
          <a:p>
            <a:r>
              <a:rPr lang="nl-NL" dirty="0" smtClean="0"/>
              <a:t>Leerlingen staan open voor eerlijke feedback en kunnen dit leren.</a:t>
            </a:r>
          </a:p>
          <a:p>
            <a:r>
              <a:rPr lang="nl-NL" dirty="0" smtClean="0"/>
              <a:t>Dwingt tot vaststellen: wat is nu een goede boekpresentatie? Waaruit bestaat goede spreekvaardigheid. Vastleggen in </a:t>
            </a:r>
            <a:r>
              <a:rPr lang="nl-NL" dirty="0" err="1" smtClean="0"/>
              <a:t>rubric</a:t>
            </a:r>
            <a:r>
              <a:rPr lang="nl-NL" dirty="0" smtClean="0"/>
              <a:t> en leerdoelen.</a:t>
            </a:r>
          </a:p>
          <a:p>
            <a:r>
              <a:rPr lang="nl-NL" dirty="0" smtClean="0"/>
              <a:t>Aanzet tot doorlopende leerlijn spreekvaardigheid.</a:t>
            </a:r>
          </a:p>
          <a:p>
            <a:r>
              <a:rPr lang="nl-NL" dirty="0" err="1" smtClean="0"/>
              <a:t>Ict</a:t>
            </a:r>
            <a:r>
              <a:rPr lang="nl-NL" dirty="0" smtClean="0"/>
              <a:t>-infrastructuur werkte uitstekend.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9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Toekomstige opties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in groepjes, dan klas in tweeën splitsen en nog een keer voor die subgroepen. </a:t>
            </a:r>
            <a:r>
              <a:rPr lang="nl-NL" i="1" dirty="0" smtClean="0"/>
              <a:t>Docent ziet niet genoeg.</a:t>
            </a:r>
            <a:endParaRPr lang="nl-NL" dirty="0" smtClean="0"/>
          </a:p>
          <a:p>
            <a:r>
              <a:rPr lang="nl-NL" dirty="0" smtClean="0"/>
              <a:t>Klassikaal, met digitale </a:t>
            </a:r>
            <a:r>
              <a:rPr lang="nl-NL" dirty="0" err="1" smtClean="0"/>
              <a:t>rubric</a:t>
            </a:r>
            <a:r>
              <a:rPr lang="nl-NL" dirty="0" smtClean="0"/>
              <a:t>.</a:t>
            </a:r>
          </a:p>
          <a:p>
            <a:r>
              <a:rPr lang="nl-NL" dirty="0" smtClean="0"/>
              <a:t>Invoeren ‘feedbackdossier’ zodat een leerling bijhoudt hoe zijn/haar spreekvaardigheid zich ontwikkelt.</a:t>
            </a:r>
          </a:p>
          <a:p>
            <a:r>
              <a:rPr lang="nl-NL" dirty="0" smtClean="0"/>
              <a:t>Laten filmen (meer verantwoordelijkheid voor een rol) en uploaden. Dubbel werk…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65020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400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Waarom?</vt:lpstr>
      <vt:lpstr>Hoe?</vt:lpstr>
      <vt:lpstr>Struikelblokken</vt:lpstr>
      <vt:lpstr>Neutraal</vt:lpstr>
      <vt:lpstr>PowerPoint-presentatie</vt:lpstr>
      <vt:lpstr>Toekomstige opties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Fedde Lok</dc:creator>
  <cp:lastModifiedBy>Fedde Lok</cp:lastModifiedBy>
  <cp:revision>17</cp:revision>
  <dcterms:created xsi:type="dcterms:W3CDTF">2018-06-11T16:20:40Z</dcterms:created>
  <dcterms:modified xsi:type="dcterms:W3CDTF">2018-11-08T13:43:24Z</dcterms:modified>
</cp:coreProperties>
</file>